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B3B"/>
    <a:srgbClr val="16693F"/>
    <a:srgbClr val="E1E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-5472" y="-751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37" tIns="96637" rIns="96637" bIns="96637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540569" marR="0" indent="-3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5081138" marR="0" indent="-68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621707" marR="0" indent="-102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0162276" marR="0" indent="-2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702846" marR="0" indent="-37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5243414" marR="0" indent="-7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783986" marR="0" indent="-105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20324552" marR="0" indent="-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37" tIns="96637" rIns="96637" bIns="96637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540569" marR="0" indent="-3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5081138" marR="0" indent="-68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621707" marR="0" indent="-102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0162276" marR="0" indent="-2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702846" marR="0" indent="-37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5243414" marR="0" indent="-7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783986" marR="0" indent="-105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20324552" marR="0" indent="-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31522" y="4560570"/>
            <a:ext cx="5852159" cy="4320540"/>
          </a:xfrm>
          <a:prstGeom prst="rect">
            <a:avLst/>
          </a:prstGeom>
          <a:noFill/>
          <a:ln>
            <a:noFill/>
          </a:ln>
        </p:spPr>
        <p:txBody>
          <a:bodyPr lIns="96637" tIns="96637" rIns="96637" bIns="96637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2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37" tIns="96637" rIns="96637" bIns="96637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540569" marR="0" indent="-3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5081138" marR="0" indent="-68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621707" marR="0" indent="-102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0162276" marR="0" indent="-2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702846" marR="0" indent="-37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5243414" marR="0" indent="-71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783986" marR="0" indent="-105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20324552" marR="0" indent="-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37" tIns="96637" rIns="96637" bIns="96637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31522" y="4560570"/>
            <a:ext cx="5852159" cy="4320540"/>
          </a:xfrm>
          <a:prstGeom prst="rect">
            <a:avLst/>
          </a:prstGeom>
          <a:noFill/>
          <a:ln>
            <a:noFill/>
          </a:ln>
        </p:spPr>
        <p:txBody>
          <a:bodyPr lIns="96637" tIns="48305" rIns="96637" bIns="48305" anchor="t" anchorCtr="0">
            <a:noAutofit/>
          </a:bodyPr>
          <a:lstStyle/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81225" indent="-181225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0060"/>
          </a:xfrm>
          <a:prstGeom prst="rect">
            <a:avLst/>
          </a:prstGeom>
          <a:noFill/>
          <a:ln>
            <a:noFill/>
          </a:ln>
        </p:spPr>
        <p:txBody>
          <a:bodyPr lIns="96637" tIns="48305" rIns="96637" bIns="48305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jpg"/><Relationship Id="rId26" Type="http://schemas.openxmlformats.org/officeDocument/2006/relationships/image" Target="../media/image23.png"/><Relationship Id="rId3" Type="http://schemas.openxmlformats.org/officeDocument/2006/relationships/image" Target="../media/image1.jpg"/><Relationship Id="rId21" Type="http://schemas.openxmlformats.org/officeDocument/2006/relationships/image" Target="../media/image18.jpg"/><Relationship Id="rId34" Type="http://schemas.openxmlformats.org/officeDocument/2006/relationships/image" Target="../media/image31.png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17" Type="http://schemas.openxmlformats.org/officeDocument/2006/relationships/image" Target="../media/image14.jp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g"/><Relationship Id="rId20" Type="http://schemas.openxmlformats.org/officeDocument/2006/relationships/image" Target="../media/image17.jp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3.jpeg"/><Relationship Id="rId15" Type="http://schemas.openxmlformats.org/officeDocument/2006/relationships/image" Target="../media/image12.jp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wmf"/><Relationship Id="rId19" Type="http://schemas.openxmlformats.org/officeDocument/2006/relationships/image" Target="../media/image16.jpg"/><Relationship Id="rId31" Type="http://schemas.openxmlformats.org/officeDocument/2006/relationships/image" Target="../media/image28.png"/><Relationship Id="rId4" Type="http://schemas.openxmlformats.org/officeDocument/2006/relationships/image" Target="../media/image2.emf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8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1E9E8"/>
            </a:gs>
            <a:gs pos="75000">
              <a:srgbClr val="16693F"/>
            </a:gs>
          </a:gsLst>
          <a:lin ang="16200000" scaled="0"/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/>
          <p:cNvSpPr/>
          <p:nvPr/>
        </p:nvSpPr>
        <p:spPr>
          <a:xfrm>
            <a:off x="555440" y="6156307"/>
            <a:ext cx="10236960" cy="2608280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166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62" y="14608590"/>
            <a:ext cx="5114509" cy="279219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11506871" y="6189436"/>
            <a:ext cx="21061267" cy="2608280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166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33010614" y="6139803"/>
            <a:ext cx="10236960" cy="2608280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1669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4195795" y="7745009"/>
            <a:ext cx="2786477" cy="934104"/>
            <a:chOff x="3063195" y="1371002"/>
            <a:chExt cx="2786477" cy="934104"/>
          </a:xfrm>
        </p:grpSpPr>
        <p:sp>
          <p:nvSpPr>
            <p:cNvPr id="96" name="Rounded Rectangle 1"/>
            <p:cNvSpPr>
              <a:spLocks noChangeArrowheads="1"/>
            </p:cNvSpPr>
            <p:nvPr/>
          </p:nvSpPr>
          <p:spPr bwMode="auto">
            <a:xfrm>
              <a:off x="3201526" y="1381487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7" name="TextBox 2"/>
            <p:cNvSpPr txBox="1">
              <a:spLocks noChangeArrowheads="1"/>
            </p:cNvSpPr>
            <p:nvPr/>
          </p:nvSpPr>
          <p:spPr bwMode="auto">
            <a:xfrm>
              <a:off x="3063195" y="1371002"/>
              <a:ext cx="278647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Cold shock microarray data from wt and TF deletion strains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8" name="Straight Arrow Connector 97"/>
          <p:cNvCxnSpPr/>
          <p:nvPr/>
        </p:nvCxnSpPr>
        <p:spPr bwMode="auto">
          <a:xfrm>
            <a:off x="7155728" y="8216997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>
            <a:off x="8445523" y="10155659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7190616" y="9096340"/>
            <a:ext cx="2509815" cy="923619"/>
            <a:chOff x="7190616" y="8829640"/>
            <a:chExt cx="2509815" cy="923619"/>
          </a:xfrm>
        </p:grpSpPr>
        <p:sp>
          <p:nvSpPr>
            <p:cNvPr id="101" name="Rounded Rectangle 1"/>
            <p:cNvSpPr>
              <a:spLocks noChangeArrowheads="1"/>
            </p:cNvSpPr>
            <p:nvPr/>
          </p:nvSpPr>
          <p:spPr bwMode="auto">
            <a:xfrm>
              <a:off x="7190616" y="8829640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solidFill>
                <a:srgbClr val="16693F"/>
              </a:solidFill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" name="TextBox 5"/>
            <p:cNvSpPr txBox="1">
              <a:spLocks noChangeArrowheads="1"/>
            </p:cNvSpPr>
            <p:nvPr/>
          </p:nvSpPr>
          <p:spPr bwMode="auto">
            <a:xfrm>
              <a:off x="7293792" y="8829784"/>
              <a:ext cx="230346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Normalization, statistical analysis, clustering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190616" y="10919715"/>
            <a:ext cx="2509815" cy="923619"/>
            <a:chOff x="6217511" y="4545708"/>
            <a:chExt cx="2509815" cy="923619"/>
          </a:xfrm>
        </p:grpSpPr>
        <p:sp>
          <p:nvSpPr>
            <p:cNvPr id="104" name="Rounded Rectangle 1"/>
            <p:cNvSpPr>
              <a:spLocks noChangeArrowheads="1"/>
            </p:cNvSpPr>
            <p:nvPr/>
          </p:nvSpPr>
          <p:spPr bwMode="auto">
            <a:xfrm>
              <a:off x="6217511" y="4545708"/>
              <a:ext cx="2509815" cy="923619"/>
            </a:xfrm>
            <a:prstGeom prst="roundRect">
              <a:avLst>
                <a:gd name="adj" fmla="val 22423"/>
              </a:avLst>
            </a:prstGeom>
            <a:solidFill>
              <a:srgbClr val="16693F"/>
            </a:solidFill>
            <a:ln>
              <a:noFill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" name="TextBox 5"/>
            <p:cNvSpPr txBox="1">
              <a:spLocks noChangeArrowheads="1"/>
            </p:cNvSpPr>
            <p:nvPr/>
          </p:nvSpPr>
          <p:spPr bwMode="auto">
            <a:xfrm>
              <a:off x="6269099" y="4545852"/>
              <a:ext cx="240663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Derivation of gene regulatory networks from databases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334126" y="12170810"/>
            <a:ext cx="2509815" cy="923619"/>
            <a:chOff x="3313295" y="5796803"/>
            <a:chExt cx="2509815" cy="923619"/>
          </a:xfrm>
        </p:grpSpPr>
        <p:sp>
          <p:nvSpPr>
            <p:cNvPr id="107" name="Rounded Rectangle 1"/>
            <p:cNvSpPr>
              <a:spLocks noChangeArrowheads="1"/>
            </p:cNvSpPr>
            <p:nvPr/>
          </p:nvSpPr>
          <p:spPr bwMode="auto">
            <a:xfrm>
              <a:off x="3313295" y="5796803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8" name="TextBox 5"/>
            <p:cNvSpPr txBox="1">
              <a:spLocks noChangeArrowheads="1"/>
            </p:cNvSpPr>
            <p:nvPr/>
          </p:nvSpPr>
          <p:spPr bwMode="auto">
            <a:xfrm>
              <a:off x="3313295" y="5796947"/>
              <a:ext cx="25098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Dynamical systems modeling using GRNmap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512811" y="10919715"/>
            <a:ext cx="2509815" cy="923619"/>
            <a:chOff x="534387" y="4504947"/>
            <a:chExt cx="2509815" cy="923619"/>
          </a:xfrm>
        </p:grpSpPr>
        <p:sp>
          <p:nvSpPr>
            <p:cNvPr id="110" name="Rounded Rectangle 1"/>
            <p:cNvSpPr>
              <a:spLocks noChangeArrowheads="1"/>
            </p:cNvSpPr>
            <p:nvPr/>
          </p:nvSpPr>
          <p:spPr bwMode="auto">
            <a:xfrm>
              <a:off x="534387" y="4504947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TextBox 5"/>
            <p:cNvSpPr txBox="1">
              <a:spLocks noChangeArrowheads="1"/>
            </p:cNvSpPr>
            <p:nvPr/>
          </p:nvSpPr>
          <p:spPr bwMode="auto">
            <a:xfrm>
              <a:off x="637563" y="4505091"/>
              <a:ext cx="23034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Visualization of  modeling results using GRNsight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512811" y="9096340"/>
            <a:ext cx="2509815" cy="923619"/>
            <a:chOff x="545024" y="2899435"/>
            <a:chExt cx="2509815" cy="923619"/>
          </a:xfrm>
        </p:grpSpPr>
        <p:sp>
          <p:nvSpPr>
            <p:cNvPr id="114" name="Rounded Rectangle 1"/>
            <p:cNvSpPr>
              <a:spLocks noChangeArrowheads="1"/>
            </p:cNvSpPr>
            <p:nvPr/>
          </p:nvSpPr>
          <p:spPr bwMode="auto">
            <a:xfrm>
              <a:off x="545024" y="2899435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5" name="TextBox 5"/>
            <p:cNvSpPr txBox="1">
              <a:spLocks noChangeArrowheads="1"/>
            </p:cNvSpPr>
            <p:nvPr/>
          </p:nvSpPr>
          <p:spPr bwMode="auto">
            <a:xfrm>
              <a:off x="648200" y="2899579"/>
              <a:ext cx="23034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Interpretation,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</a:rPr>
                <a:t>new questions, new experiments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Straight Arrow Connector 115"/>
          <p:cNvCxnSpPr/>
          <p:nvPr/>
        </p:nvCxnSpPr>
        <p:spPr bwMode="auto">
          <a:xfrm flipV="1">
            <a:off x="2767718" y="10155659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 bwMode="auto">
          <a:xfrm flipH="1">
            <a:off x="7155728" y="11995104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 bwMode="auto">
          <a:xfrm flipV="1">
            <a:off x="2927213" y="8216997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Picture 2" descr="figure01a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54" y="10679937"/>
            <a:ext cx="1978203" cy="148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2" descr="ColdShockArrays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4" t="26373" r="23117" b="44420"/>
          <a:stretch/>
        </p:blipFill>
        <p:spPr bwMode="auto">
          <a:xfrm>
            <a:off x="4768938" y="8697760"/>
            <a:ext cx="1598948" cy="127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120"/>
          <p:cNvPicPr/>
          <p:nvPr/>
        </p:nvPicPr>
        <p:blipFill rotWithShape="1">
          <a:blip r:embed="rId6"/>
          <a:srcRect l="2236" t="13149" r="4919" b="13625"/>
          <a:stretch/>
        </p:blipFill>
        <p:spPr>
          <a:xfrm>
            <a:off x="8175187" y="7596156"/>
            <a:ext cx="1858009" cy="1099053"/>
          </a:xfrm>
          <a:prstGeom prst="rect">
            <a:avLst/>
          </a:prstGeom>
        </p:spPr>
      </p:pic>
      <p:grpSp>
        <p:nvGrpSpPr>
          <p:cNvPr id="124" name="Group 123"/>
          <p:cNvGrpSpPr/>
          <p:nvPr/>
        </p:nvGrpSpPr>
        <p:grpSpPr>
          <a:xfrm>
            <a:off x="1727484" y="7809755"/>
            <a:ext cx="1480410" cy="789758"/>
            <a:chOff x="-914930" y="1531444"/>
            <a:chExt cx="2310796" cy="1232746"/>
          </a:xfrm>
        </p:grpSpPr>
        <p:pic>
          <p:nvPicPr>
            <p:cNvPr id="125" name="Picture 8" descr="C:\Users\GRNmap\Desktop\wt_dnrg1_dphd1_20150922\wt_15deg_20150926.JP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1" t="58155" r="18423" b="29318"/>
            <a:stretch/>
          </p:blipFill>
          <p:spPr bwMode="auto">
            <a:xfrm>
              <a:off x="-912362" y="1531444"/>
              <a:ext cx="2305659" cy="581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C:\Users\GRNmap\Desktop\wt_dash1_dgcr2_20160120\dash1_15deg_day5_20160124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4" t="6155" r="65086" b="1380"/>
            <a:stretch/>
          </p:blipFill>
          <p:spPr bwMode="auto">
            <a:xfrm rot="5400000">
              <a:off x="-48683" y="1319642"/>
              <a:ext cx="578301" cy="231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" name="TextBox 126"/>
          <p:cNvSpPr txBox="1"/>
          <p:nvPr/>
        </p:nvSpPr>
        <p:spPr>
          <a:xfrm>
            <a:off x="1066402" y="8245332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latin typeface="Symbol" panose="05050102010706020507" pitchFamily="18" charset="2"/>
              </a:rPr>
              <a:t>D</a:t>
            </a:r>
            <a:r>
              <a:rPr lang="en-US" sz="1400" i="1"/>
              <a:t>ash1</a:t>
            </a:r>
            <a:r>
              <a:rPr lang="en-US" sz="1400"/>
              <a:t> 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3132444" y="801504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/>
              <a:t>15°C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381928" y="784491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wt</a:t>
            </a: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996598" y="13497642"/>
            <a:ext cx="9320528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 lnSpcReduction="10000"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2800" b="1">
                <a:solidFill>
                  <a:srgbClr val="16693F"/>
                </a:solidFill>
              </a:rPr>
              <a:t>A “medium-scale” gene regulatory network that regulates the cold shock response</a:t>
            </a:r>
            <a:endParaRPr lang="en-US" sz="2800" b="1" dirty="0">
              <a:solidFill>
                <a:srgbClr val="16693F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01857" y="14582450"/>
            <a:ext cx="5167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200" b="1" dirty="0"/>
              <a:t>Each node represents one gene encoding a transcription factor.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charset="0"/>
              </a:rPr>
              <a:t>Each edge represents a regulatory relationship, either activation or repression, depending on the sign of the weight.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charset="0"/>
              </a:rPr>
              <a:t>This network was derived from the YEASTRACT database.</a:t>
            </a:r>
          </a:p>
          <a:p>
            <a:endParaRPr lang="en-US" sz="2200" dirty="0"/>
          </a:p>
        </p:txBody>
      </p:sp>
      <p:sp>
        <p:nvSpPr>
          <p:cNvPr id="134" name="Title 1"/>
          <p:cNvSpPr txBox="1">
            <a:spLocks/>
          </p:cNvSpPr>
          <p:nvPr/>
        </p:nvSpPr>
        <p:spPr>
          <a:xfrm>
            <a:off x="1542062" y="1798181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 lnSpcReduction="10000"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2800" b="1">
                <a:solidFill>
                  <a:srgbClr val="16693F"/>
                </a:solidFill>
              </a:rPr>
              <a:t>GRNmap: Gene Regulatory Network modeling and parameter estimation</a:t>
            </a:r>
            <a:endParaRPr lang="en-US" sz="2800" b="1" dirty="0">
              <a:solidFill>
                <a:srgbClr val="16693F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382037" y="195182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139" name="Picture 2" descr="figure01a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3" y="18822562"/>
            <a:ext cx="3650008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351118"/>
              </p:ext>
            </p:extLst>
          </p:nvPr>
        </p:nvGraphicFramePr>
        <p:xfrm>
          <a:off x="1034938" y="19377042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70200" imgH="711200" progId="Equation.3">
                  <p:embed/>
                </p:oleObj>
              </mc:Choice>
              <mc:Fallback>
                <p:oleObj name="Equation" r:id="rId9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4938" y="19377042"/>
                        <a:ext cx="4800600" cy="1188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9" name="Group 1184"/>
          <p:cNvGrpSpPr>
            <a:grpSpLocks/>
          </p:cNvGrpSpPr>
          <p:nvPr/>
        </p:nvGrpSpPr>
        <p:grpSpPr bwMode="auto">
          <a:xfrm>
            <a:off x="615838" y="20819091"/>
            <a:ext cx="3809776" cy="3301806"/>
            <a:chOff x="666" y="21558"/>
            <a:chExt cx="2496" cy="2112"/>
          </a:xfrm>
        </p:grpSpPr>
        <p:pic>
          <p:nvPicPr>
            <p:cNvPr id="156" name="Picture 46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1" t="23000" r="28125" b="20000"/>
            <a:stretch>
              <a:fillRect/>
            </a:stretch>
          </p:blipFill>
          <p:spPr bwMode="auto">
            <a:xfrm>
              <a:off x="810" y="21558"/>
              <a:ext cx="2352" cy="1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Rectangle 47"/>
            <p:cNvSpPr>
              <a:spLocks noChangeArrowheads="1"/>
            </p:cNvSpPr>
            <p:nvPr/>
          </p:nvSpPr>
          <p:spPr bwMode="auto">
            <a:xfrm>
              <a:off x="666" y="23334"/>
              <a:ext cx="28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defTabSz="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defTabSz="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defTabSz="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defTabSz="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ea typeface="MS PGothic" pitchFamily="34" charset="-128"/>
              </a:endParaRPr>
            </a:p>
          </p:txBody>
        </p:sp>
      </p:grpSp>
      <p:sp>
        <p:nvSpPr>
          <p:cNvPr id="93" name="Text Box 4"/>
          <p:cNvSpPr txBox="1">
            <a:spLocks noChangeArrowheads="1"/>
          </p:cNvSpPr>
          <p:nvPr/>
        </p:nvSpPr>
        <p:spPr bwMode="auto">
          <a:xfrm>
            <a:off x="1397613" y="6232837"/>
            <a:ext cx="8518499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16693F"/>
                </a:solidFill>
              </a:rPr>
              <a:t>We have previously used a systems biology approach to understand the regulation of the cold shock response in yeast</a:t>
            </a:r>
            <a:endParaRPr lang="en-US" altLang="en-US" sz="2800" i="1" dirty="0">
              <a:solidFill>
                <a:srgbClr val="16693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26409" y="27089491"/>
            <a:ext cx="336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6693F"/>
                </a:solidFill>
              </a:rPr>
              <a:t>Acknowledgments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044367" y="28679335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6693F"/>
                </a:solidFill>
              </a:rPr>
              <a:t>References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6933760" y="23251982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6693F"/>
                </a:solidFill>
              </a:rPr>
              <a:t>Availability</a:t>
            </a:r>
          </a:p>
        </p:txBody>
      </p:sp>
      <p:cxnSp>
        <p:nvCxnSpPr>
          <p:cNvPr id="123" name="Straight Arrow Connector 122"/>
          <p:cNvCxnSpPr/>
          <p:nvPr/>
        </p:nvCxnSpPr>
        <p:spPr bwMode="auto">
          <a:xfrm flipH="1" flipV="1">
            <a:off x="2927213" y="11995104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Title 1"/>
          <p:cNvSpPr txBox="1">
            <a:spLocks/>
          </p:cNvSpPr>
          <p:nvPr/>
        </p:nvSpPr>
        <p:spPr>
          <a:xfrm>
            <a:off x="13809534" y="6232837"/>
            <a:ext cx="16219434" cy="10198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2800" b="1" dirty="0" err="1">
                <a:solidFill>
                  <a:srgbClr val="16693F"/>
                </a:solidFill>
              </a:rPr>
              <a:t>GRNsight</a:t>
            </a:r>
            <a:r>
              <a:rPr lang="en-US" sz="2800" b="1" dirty="0">
                <a:solidFill>
                  <a:srgbClr val="16693F"/>
                </a:solidFill>
              </a:rPr>
              <a:t>, automatically lays out the network graph, coloring the edges based on weight values, and the nodes based on experimental or simulated expression data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570035" y="6232837"/>
            <a:ext cx="924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693F"/>
                </a:solidFill>
              </a:rPr>
              <a:t>Goal is to facilitate comparisons between GRNs</a:t>
            </a:r>
          </a:p>
          <a:p>
            <a:pPr algn="ctr"/>
            <a:r>
              <a:rPr lang="en-US" sz="2800" b="1" dirty="0">
                <a:solidFill>
                  <a:srgbClr val="16693F"/>
                </a:solidFill>
              </a:rPr>
              <a:t>and PPI graphs for the same phenomenon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655409" y="27598675"/>
            <a:ext cx="9295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We would like to thank the previous developers on the </a:t>
            </a:r>
            <a:r>
              <a:rPr lang="en-US" sz="2200" b="1" dirty="0" err="1"/>
              <a:t>GRNmap</a:t>
            </a:r>
            <a:r>
              <a:rPr lang="en-US" sz="2200" b="1" dirty="0"/>
              <a:t> and </a:t>
            </a:r>
            <a:r>
              <a:rPr lang="en-US" sz="2200" b="1" dirty="0" err="1"/>
              <a:t>GRNsight</a:t>
            </a:r>
            <a:r>
              <a:rPr lang="en-US" sz="2200" b="1" dirty="0"/>
              <a:t> projects, and new students Nikki C. Chun, </a:t>
            </a:r>
            <a:r>
              <a:rPr lang="en-US" sz="2200" b="1" dirty="0" err="1"/>
              <a:t>A'Kaia</a:t>
            </a:r>
            <a:r>
              <a:rPr lang="en-US" sz="2200" b="1" dirty="0"/>
              <a:t> Phelps, and Cecilia J. Zaragoza.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58759" y="29173861"/>
            <a:ext cx="9295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b="1" dirty="0"/>
              <a:t>Dahlquist, K.D., Fitzpatrick, B.G., Camacho, E.T., </a:t>
            </a:r>
            <a:r>
              <a:rPr lang="en-US" sz="1200" b="1" dirty="0" err="1"/>
              <a:t>Entzminger</a:t>
            </a:r>
            <a:r>
              <a:rPr lang="en-US" sz="1200" b="1" dirty="0"/>
              <a:t>, S.D., &amp; </a:t>
            </a:r>
            <a:r>
              <a:rPr lang="en-US" sz="1200" b="1" dirty="0" err="1"/>
              <a:t>Wanner</a:t>
            </a:r>
            <a:r>
              <a:rPr lang="en-US" sz="1200" b="1" dirty="0"/>
              <a:t>, N.C. (2015) Parameter Estimation for Gene Regulatory Networks from Microarray Data: Cold Shock Response in Saccharomyces cerevisiae. </a:t>
            </a:r>
            <a:r>
              <a:rPr lang="en-US" sz="1200" b="1" i="1" dirty="0"/>
              <a:t>Bulletin of Mathematical Biology</a:t>
            </a:r>
            <a:r>
              <a:rPr lang="en-US" sz="1200" b="1" dirty="0"/>
              <a:t>, </a:t>
            </a:r>
            <a:r>
              <a:rPr lang="en-US" sz="1200" b="1" i="1" dirty="0"/>
              <a:t>77</a:t>
            </a:r>
            <a:r>
              <a:rPr lang="en-US" sz="1200" b="1" dirty="0"/>
              <a:t>(8), 1457-1492. </a:t>
            </a:r>
            <a:r>
              <a:rPr lang="en-US" sz="1200" b="1" dirty="0" err="1"/>
              <a:t>doi</a:t>
            </a:r>
            <a:r>
              <a:rPr lang="en-US" sz="1200" b="1" dirty="0"/>
              <a:t>: 10.1007/s11538-015-0092-6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b="1" dirty="0"/>
              <a:t>Dahlquist, K.D., Dionisio, J.D.N., Fitzpatrick, B.G., Anguiano, N.A., </a:t>
            </a:r>
            <a:r>
              <a:rPr lang="en-US" sz="1200" b="1" dirty="0" err="1"/>
              <a:t>Varshneya</a:t>
            </a:r>
            <a:r>
              <a:rPr lang="en-US" sz="1200" b="1" dirty="0"/>
              <a:t>, A., Southwick, B.J., &amp; Samdarshi, M. (2016) </a:t>
            </a:r>
            <a:r>
              <a:rPr lang="en-US" sz="1200" b="1" dirty="0" err="1"/>
              <a:t>GRNsight</a:t>
            </a:r>
            <a:r>
              <a:rPr lang="en-US" sz="1200" b="1" dirty="0"/>
              <a:t>: a web application and service for visualizing models of small- to medium-scale gene regulatory networks. </a:t>
            </a:r>
            <a:r>
              <a:rPr lang="en-US" sz="1200" b="1" i="1" dirty="0" err="1"/>
              <a:t>PeerJ</a:t>
            </a:r>
            <a:r>
              <a:rPr lang="en-US" sz="1200" b="1" i="1" dirty="0"/>
              <a:t> Preprints</a:t>
            </a:r>
            <a:r>
              <a:rPr lang="en-US" sz="1200" b="1" dirty="0"/>
              <a:t> 4:e2068v1. </a:t>
            </a:r>
            <a:r>
              <a:rPr lang="en-US" sz="1200" b="1" dirty="0" err="1"/>
              <a:t>doi</a:t>
            </a:r>
            <a:r>
              <a:rPr lang="en-US" sz="1200" b="1" dirty="0"/>
              <a:t>: 10.7287/peerj.preprints.2068v1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1200" b="1" dirty="0"/>
              <a:t>Freeman, S. (2002) Biological Science. Upper Saddle River, New Jersey: Prentice Hall.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b="1" dirty="0"/>
              <a:t>Wong, E. D., </a:t>
            </a:r>
            <a:r>
              <a:rPr lang="en-US" sz="1200" b="1" dirty="0" err="1"/>
              <a:t>Miyasato</a:t>
            </a:r>
            <a:r>
              <a:rPr lang="en-US" sz="1200" b="1" dirty="0"/>
              <a:t>, S. R., Aleksander, S., </a:t>
            </a:r>
            <a:r>
              <a:rPr lang="en-US" sz="1200" b="1" dirty="0" err="1"/>
              <a:t>Karra</a:t>
            </a:r>
            <a:r>
              <a:rPr lang="en-US" sz="1200" b="1" dirty="0"/>
              <a:t>, K., Nash, R. S., </a:t>
            </a:r>
            <a:r>
              <a:rPr lang="en-US" sz="1200" b="1" dirty="0" err="1"/>
              <a:t>Skrzypek</a:t>
            </a:r>
            <a:r>
              <a:rPr lang="en-US" sz="1200" b="1" dirty="0"/>
              <a:t>, M. S., Weng, S., Engel, S. R., &amp; Cherry, J. M. (2023). Saccharomyces genome database update: server architecture, pan-genome nomenclature, and external resources. </a:t>
            </a:r>
            <a:r>
              <a:rPr lang="en-US" sz="1200" b="1" i="1" dirty="0"/>
              <a:t>Genetics</a:t>
            </a:r>
            <a:r>
              <a:rPr lang="en-US" sz="1200" b="1" dirty="0"/>
              <a:t>, </a:t>
            </a:r>
            <a:r>
              <a:rPr lang="en-US" sz="1200" b="1" i="1" dirty="0"/>
              <a:t>224</a:t>
            </a:r>
            <a:r>
              <a:rPr lang="en-US" sz="1200" b="1" dirty="0"/>
              <a:t>(1), iyac191. </a:t>
            </a:r>
            <a:r>
              <a:rPr lang="en-US" sz="1200" b="1" dirty="0" err="1"/>
              <a:t>doi</a:t>
            </a:r>
            <a:r>
              <a:rPr lang="en-US" sz="1200" b="1" dirty="0"/>
              <a:t>: 10.1093/genetics/iyac191</a:t>
            </a:r>
          </a:p>
          <a:p>
            <a:pPr marL="114300" indent="-114300">
              <a:buFont typeface="Arial" panose="020B0604020202020204" pitchFamily="34" charset="0"/>
              <a:buChar char="•"/>
            </a:pPr>
            <a:r>
              <a:rPr lang="en-US" sz="1200" b="1" dirty="0"/>
              <a:t>Zhang, D., Dailey, O. R., Simon, D. J., Roca-Datzer, K., Jami-</a:t>
            </a:r>
            <a:r>
              <a:rPr lang="en-US" sz="1200" b="1" dirty="0" err="1"/>
              <a:t>Alahmadi</a:t>
            </a:r>
            <a:r>
              <a:rPr lang="en-US" sz="1200" b="1" dirty="0"/>
              <a:t>, Y., Hennen, M. S., </a:t>
            </a:r>
            <a:r>
              <a:rPr lang="en-US" sz="1200" b="1" dirty="0" err="1"/>
              <a:t>Wohlschlegel</a:t>
            </a:r>
            <a:r>
              <a:rPr lang="en-US" sz="1200" b="1" dirty="0"/>
              <a:t>, J. A., Koehler, C. M., &amp; Dabir, D. V. (2021). Aim32 is a dual-localized 2Fe-2S mitochondrial protein that functions in redox quality control. </a:t>
            </a:r>
            <a:r>
              <a:rPr lang="en-US" sz="1200" b="1" i="1" dirty="0"/>
              <a:t>Journal of Biological Chemistry</a:t>
            </a:r>
            <a:r>
              <a:rPr lang="en-US" sz="1200" b="1" dirty="0"/>
              <a:t>, </a:t>
            </a:r>
            <a:r>
              <a:rPr lang="en-US" sz="1200" b="1" i="1" dirty="0"/>
              <a:t>297</a:t>
            </a:r>
            <a:r>
              <a:rPr lang="en-US" sz="1200" b="1" dirty="0"/>
              <a:t>(4). </a:t>
            </a:r>
            <a:r>
              <a:rPr lang="en-US" sz="1200" b="1" dirty="0" err="1"/>
              <a:t>doi</a:t>
            </a:r>
            <a:r>
              <a:rPr lang="en-US" sz="1200" b="1" dirty="0"/>
              <a:t>: 10.1016/j.jbc.2021.101135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80704" y="23686955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Freeman (2002)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424566" y="23818975"/>
            <a:ext cx="9365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lvl="0" indent="-2190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is free and open to all users at http://dondi.github.io/GRNsight/, and there is no login requirement. </a:t>
            </a:r>
          </a:p>
          <a:p>
            <a:pPr marL="223838" lvl="0" indent="-2190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code is available under the open source BSD license at our GitHub repository at https://github.com/dondi/GRNsight.</a:t>
            </a:r>
          </a:p>
          <a:p>
            <a:pPr marL="223838" lvl="0" indent="-2190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1" dirty="0" err="1">
                <a:solidFill>
                  <a:schemeClr val="dk1"/>
                </a:solidFill>
              </a:rPr>
              <a:t>GRNmap</a:t>
            </a:r>
            <a:r>
              <a:rPr lang="en-US" sz="2200" b="1" dirty="0">
                <a:solidFill>
                  <a:schemeClr val="dk1"/>
                </a:solidFill>
              </a:rPr>
              <a:t> MATLAB code and executable can be downloaded from http://kdahlquist.github.io/GRNmap/downloads.html </a:t>
            </a:r>
          </a:p>
          <a:p>
            <a:pPr marL="4763" lvl="0">
              <a:buClr>
                <a:srgbClr val="333333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   under the BSD license.</a:t>
            </a:r>
          </a:p>
          <a:p>
            <a:pPr marL="223838" lvl="0" indent="-2190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</a:rPr>
              <a:t>Some new </a:t>
            </a: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features are only available in </a:t>
            </a:r>
          </a:p>
          <a:p>
            <a:pPr marL="4763" lvl="0">
              <a:buClr>
                <a:srgbClr val="333333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   </a:t>
            </a: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v7.0.12 beta.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050977" y="21247654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Dahlquist et al. (2015)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7351" y="631663"/>
            <a:ext cx="42736498" cy="4968090"/>
            <a:chOff x="577351" y="631663"/>
            <a:chExt cx="42736498" cy="4968090"/>
          </a:xfrm>
        </p:grpSpPr>
        <p:sp>
          <p:nvSpPr>
            <p:cNvPr id="3" name="Rounded Rectangle 2"/>
            <p:cNvSpPr/>
            <p:nvPr/>
          </p:nvSpPr>
          <p:spPr>
            <a:xfrm>
              <a:off x="577351" y="631663"/>
              <a:ext cx="42736498" cy="496809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166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/>
            <a:srcRect b="8674"/>
            <a:stretch/>
          </p:blipFill>
          <p:spPr>
            <a:xfrm>
              <a:off x="1065202" y="2746700"/>
              <a:ext cx="5099916" cy="2756983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Rectangle 4"/>
            <p:cNvSpPr/>
            <p:nvPr/>
          </p:nvSpPr>
          <p:spPr>
            <a:xfrm>
              <a:off x="2576300" y="699662"/>
              <a:ext cx="38738601" cy="460638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16693F"/>
                  </a:solidFill>
                  <a:latin typeface="Arial" panose="020B0604020202020204" pitchFamily="34" charset="0"/>
                </a:rPr>
                <a:t>Extending the </a:t>
              </a:r>
              <a:r>
                <a:rPr lang="en-US" sz="7200" b="1" dirty="0" err="1">
                  <a:solidFill>
                    <a:srgbClr val="16693F"/>
                  </a:solidFill>
                  <a:latin typeface="Arial" panose="020B0604020202020204" pitchFamily="34" charset="0"/>
                </a:rPr>
                <a:t>GRNsight</a:t>
              </a:r>
              <a:r>
                <a:rPr lang="en-US" sz="7200" b="1" dirty="0">
                  <a:solidFill>
                    <a:srgbClr val="16693F"/>
                  </a:solidFill>
                  <a:latin typeface="Arial" panose="020B0604020202020204" pitchFamily="34" charset="0"/>
                </a:rPr>
                <a:t> application for visualizing small-to-medium gene regulatory networks to incorporate physical protein-protein interaction data from SGD</a:t>
              </a:r>
            </a:p>
            <a:p>
              <a:pPr algn="ctr"/>
              <a:endParaRPr lang="en-US" sz="2000" b="1" dirty="0">
                <a:latin typeface="Arial" panose="020B0604020202020204" pitchFamily="34" charset="0"/>
              </a:endParaRPr>
            </a:p>
            <a:p>
              <a:pPr algn="ctr"/>
              <a:r>
                <a:rPr lang="en-US" sz="3600" b="1" dirty="0">
                  <a:latin typeface="Arial" panose="020B0604020202020204" pitchFamily="34" charset="0"/>
                </a:rPr>
                <a:t>Kam D. Dahlquist</a:t>
              </a:r>
              <a:r>
                <a:rPr lang="en-US" sz="3600" b="1" baseline="30000" dirty="0">
                  <a:latin typeface="Arial" panose="020B0604020202020204" pitchFamily="34" charset="0"/>
                </a:rPr>
                <a:t>1</a:t>
              </a:r>
              <a:r>
                <a:rPr lang="en-US" sz="3600" b="1" dirty="0">
                  <a:latin typeface="Arial" panose="020B0604020202020204" pitchFamily="34" charset="0"/>
                </a:rPr>
                <a:t>, </a:t>
              </a:r>
              <a:r>
                <a:rPr lang="en-US" sz="3600" b="1" dirty="0" err="1">
                  <a:latin typeface="Arial" panose="020B0604020202020204" pitchFamily="34" charset="0"/>
                </a:rPr>
                <a:t>Onariaginosa</a:t>
              </a:r>
              <a:r>
                <a:rPr lang="en-US" sz="3600" b="1" dirty="0">
                  <a:latin typeface="Arial" panose="020B0604020202020204" pitchFamily="34" charset="0"/>
                </a:rPr>
                <a:t> O. Igbinedion</a:t>
              </a:r>
              <a:r>
                <a:rPr lang="en-US" sz="3600" b="1" baseline="30000" dirty="0">
                  <a:latin typeface="Arial" panose="020B0604020202020204" pitchFamily="34" charset="0"/>
                </a:rPr>
                <a:t>2</a:t>
              </a:r>
              <a:r>
                <a:rPr lang="en-US" sz="3600" b="1" dirty="0">
                  <a:latin typeface="Arial" panose="020B0604020202020204" pitchFamily="34" charset="0"/>
                </a:rPr>
                <a:t>, Ahmad R. Mersaghian</a:t>
              </a:r>
              <a:r>
                <a:rPr lang="en-US" sz="3600" b="1" baseline="30000" dirty="0">
                  <a:latin typeface="Arial" panose="020B0604020202020204" pitchFamily="34" charset="0"/>
                </a:rPr>
                <a:t>1</a:t>
              </a:r>
              <a:r>
                <a:rPr lang="en-US" sz="3600" b="1" dirty="0">
                  <a:latin typeface="Arial" panose="020B0604020202020204" pitchFamily="34" charset="0"/>
                </a:rPr>
                <a:t>, Ngoc K. Tran</a:t>
              </a:r>
              <a:r>
                <a:rPr lang="en-US" sz="3600" b="1" baseline="30000" dirty="0">
                  <a:latin typeface="Arial" panose="020B0604020202020204" pitchFamily="34" charset="0"/>
                </a:rPr>
                <a:t>2</a:t>
              </a:r>
              <a:r>
                <a:rPr lang="en-US" sz="3600" b="1" dirty="0">
                  <a:latin typeface="Arial" panose="020B0604020202020204" pitchFamily="34" charset="0"/>
                </a:rPr>
                <a:t>, Deepa V. Dabir</a:t>
              </a:r>
              <a:r>
                <a:rPr lang="en-US" sz="3600" b="1" baseline="30000" dirty="0">
                  <a:latin typeface="Arial" panose="020B0604020202020204" pitchFamily="34" charset="0"/>
                </a:rPr>
                <a:t>1</a:t>
              </a:r>
              <a:r>
                <a:rPr lang="en-US" sz="3600" b="1" dirty="0">
                  <a:latin typeface="Arial" panose="020B0604020202020204" pitchFamily="34" charset="0"/>
                </a:rPr>
                <a:t>, John David N. Dionisio</a:t>
              </a:r>
              <a:r>
                <a:rPr lang="en-US" sz="3600" b="1" baseline="30000" dirty="0">
                  <a:latin typeface="Arial" panose="020B0604020202020204" pitchFamily="34" charset="0"/>
                </a:rPr>
                <a:t>2</a:t>
              </a:r>
            </a:p>
            <a:p>
              <a:pPr algn="ctr"/>
              <a:endParaRPr lang="en-US" b="1" baseline="30000" dirty="0">
                <a:latin typeface="Arial" panose="020B0604020202020204" pitchFamily="34" charset="0"/>
              </a:endParaRPr>
            </a:p>
            <a:p>
              <a:pPr algn="ctr"/>
              <a:r>
                <a:rPr lang="en-US" sz="2800" b="1" dirty="0">
                  <a:latin typeface="Arial" panose="020B0604020202020204" pitchFamily="34" charset="0"/>
                </a:rPr>
                <a:t>Departments of </a:t>
              </a:r>
              <a:r>
                <a:rPr lang="en-US" sz="2800" b="1" baseline="30000" dirty="0">
                  <a:latin typeface="Arial" panose="020B0604020202020204" pitchFamily="34" charset="0"/>
                </a:rPr>
                <a:t>1</a:t>
              </a:r>
              <a:r>
                <a:rPr lang="en-US" sz="2800" b="1" dirty="0">
                  <a:latin typeface="Arial" panose="020B0604020202020204" pitchFamily="34" charset="0"/>
                </a:rPr>
                <a:t>Biology and </a:t>
              </a:r>
              <a:r>
                <a:rPr lang="en-US" sz="2800" b="1" baseline="30000" dirty="0">
                  <a:latin typeface="Arial" panose="020B0604020202020204" pitchFamily="34" charset="0"/>
                </a:rPr>
                <a:t>2</a:t>
              </a:r>
              <a:r>
                <a:rPr lang="en-US" sz="2800" b="1" dirty="0">
                  <a:latin typeface="Arial" panose="020B0604020202020204" pitchFamily="34" charset="0"/>
                </a:rPr>
                <a:t>Computer Science, Loyola Marymount University, 1 LMU Drive, Los Angeles, CA 90045 USA</a:t>
              </a:r>
            </a:p>
            <a:p>
              <a:pPr algn="ctr"/>
              <a:endParaRPr lang="en-US" sz="800" dirty="0">
                <a:latin typeface="Arial" panose="020B0604020202020204" pitchFamily="34" charset="0"/>
              </a:endParaRPr>
            </a:p>
            <a:p>
              <a:pPr algn="ctr"/>
              <a:endParaRPr lang="en-US" sz="800" dirty="0">
                <a:latin typeface="Arial" panose="020B0604020202020204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16693F"/>
                  </a:solidFill>
                  <a:latin typeface="Arial" panose="020B0604020202020204" pitchFamily="34" charset="0"/>
                </a:rPr>
                <a:t>http://kdahlquist.github.io/GRNmap/</a:t>
              </a:r>
              <a:r>
                <a:rPr lang="en-US" sz="4000" b="1" dirty="0">
                  <a:latin typeface="Arial" panose="020B0604020202020204" pitchFamily="34" charset="0"/>
                </a:rPr>
                <a:t> and </a:t>
              </a:r>
              <a:r>
                <a:rPr lang="en-US" sz="4000" b="1" dirty="0">
                  <a:solidFill>
                    <a:srgbClr val="16693F"/>
                  </a:solidFill>
                  <a:latin typeface="Arial" panose="020B0604020202020204" pitchFamily="34" charset="0"/>
                </a:rPr>
                <a:t>http://dondi.github.io/GRNsight/</a:t>
              </a:r>
            </a:p>
          </p:txBody>
        </p:sp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0728" y="2746699"/>
              <a:ext cx="2756983" cy="275698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72727" y="21654097"/>
            <a:ext cx="43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576300" y="22230640"/>
            <a:ext cx="43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47" name="Title 1"/>
          <p:cNvSpPr txBox="1">
            <a:spLocks/>
          </p:cNvSpPr>
          <p:nvPr/>
        </p:nvSpPr>
        <p:spPr>
          <a:xfrm>
            <a:off x="1225065" y="25424080"/>
            <a:ext cx="8897711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2800" b="1" dirty="0" err="1">
                <a:solidFill>
                  <a:srgbClr val="16693F"/>
                </a:solidFill>
              </a:rPr>
              <a:t>GRNmap</a:t>
            </a:r>
            <a:r>
              <a:rPr lang="en-US" sz="2800" b="1" dirty="0">
                <a:solidFill>
                  <a:srgbClr val="16693F"/>
                </a:solidFill>
              </a:rPr>
              <a:t> produces an Excel workbook with optimized parameters</a:t>
            </a: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3" y="26513946"/>
            <a:ext cx="9706894" cy="334977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601857" y="29917573"/>
            <a:ext cx="970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/>
              <a:t>Screenshot of the Excel worksheet containing the optimized regulatory weights in the form of an adjacency matrix.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/>
              <a:t>This format is directly read by GRNsight.</a:t>
            </a:r>
          </a:p>
        </p:txBody>
      </p:sp>
      <p:sp>
        <p:nvSpPr>
          <p:cNvPr id="195" name="Google Shape;130;p1"/>
          <p:cNvSpPr txBox="1"/>
          <p:nvPr/>
        </p:nvSpPr>
        <p:spPr>
          <a:xfrm>
            <a:off x="21655662" y="13048643"/>
            <a:ext cx="32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865549" y="8147968"/>
            <a:ext cx="13926837" cy="653684"/>
            <a:chOff x="17068110" y="7276093"/>
            <a:chExt cx="13926837" cy="653684"/>
          </a:xfrm>
        </p:grpSpPr>
        <p:pic>
          <p:nvPicPr>
            <p:cNvPr id="213" name="Picture 2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" r="33299"/>
            <a:stretch/>
          </p:blipFill>
          <p:spPr>
            <a:xfrm>
              <a:off x="17068110" y="7276093"/>
              <a:ext cx="13421415" cy="653684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13" r="1563"/>
            <a:stretch/>
          </p:blipFill>
          <p:spPr>
            <a:xfrm>
              <a:off x="30216074" y="7276093"/>
              <a:ext cx="778873" cy="653684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048" y="8848105"/>
            <a:ext cx="2908300" cy="4406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447" y="14963481"/>
            <a:ext cx="2921000" cy="532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759" y="13303770"/>
            <a:ext cx="2908300" cy="4178300"/>
          </a:xfrm>
          <a:prstGeom prst="rect">
            <a:avLst/>
          </a:prstGeom>
        </p:spPr>
      </p:pic>
      <p:sp>
        <p:nvSpPr>
          <p:cNvPr id="215" name="TextBox 214"/>
          <p:cNvSpPr txBox="1"/>
          <p:nvPr/>
        </p:nvSpPr>
        <p:spPr>
          <a:xfrm>
            <a:off x="11899210" y="7991983"/>
            <a:ext cx="6628123" cy="1341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Demo files are provided.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import and export Excel, SIF, 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GraphML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files.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construct a network from SGD regulation or PPI data stored in a backend database.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Users can select a force graph layout or grid layout.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Force graph parameter sliders: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 distance determines the minimum distance between nodes.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Nodes have a charge which repels or attracts other nodes.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Coloring can be based on user-uploaded expression data or from published expression datasets stored in a backend database.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Datasets available: 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Apweiler et al. 2012, GSE33098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Barreto et al. 2012, GSE24712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Dahlquist et al. 2018, GSE83656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Kitagawa et al. 2002, GSE9336 </a:t>
            </a:r>
          </a:p>
          <a:p>
            <a:pPr marL="1147763" lvl="2" indent="-233363">
              <a:buFont typeface="Arial" panose="020B0604020202020204" pitchFamily="34" charset="0"/>
              <a:buChar char="‒"/>
            </a:pPr>
            <a:r>
              <a:rPr lang="da-DK" sz="1800" dirty="0">
                <a:latin typeface="Arial" panose="020B0604020202020204" pitchFamily="34" charset="0"/>
                <a:cs typeface="Arial" panose="020B0604020202020204" pitchFamily="34" charset="0"/>
              </a:rPr>
              <a:t>Thorsen et al. 2007, GSE6068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Edge coloring can be toggled on and off.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Buttons enable the user to always see edge weights, never see edge weights, or see edge weights upon mouseover.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Allows user to set normalization factor so that edge thicknesses for different graphs can be rendered on the same scale.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Changing the gray threshold deemphasizes weaker edges in the visualization.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Presenting gray edges as dashed lines further deemphasizes weak edges.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Multiple viewport sizes available.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Graph bounding box can be separated from viewport.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Zooming and scrolling available.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287" y="14956854"/>
            <a:ext cx="2921000" cy="307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507" y="14928723"/>
            <a:ext cx="2959100" cy="5422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369" y="8864159"/>
            <a:ext cx="10058400" cy="5975287"/>
          </a:xfrm>
          <a:prstGeom prst="rect">
            <a:avLst/>
          </a:prstGeom>
        </p:spPr>
      </p:pic>
      <p:grpSp>
        <p:nvGrpSpPr>
          <p:cNvPr id="181" name="Google Shape;116;p1"/>
          <p:cNvGrpSpPr/>
          <p:nvPr/>
        </p:nvGrpSpPr>
        <p:grpSpPr>
          <a:xfrm>
            <a:off x="29816065" y="12949669"/>
            <a:ext cx="1786246" cy="1743523"/>
            <a:chOff x="30688219" y="11355256"/>
            <a:chExt cx="1799200" cy="1743523"/>
          </a:xfrm>
        </p:grpSpPr>
        <p:sp>
          <p:nvSpPr>
            <p:cNvPr id="182" name="Google Shape;117;p1"/>
            <p:cNvSpPr/>
            <p:nvPr/>
          </p:nvSpPr>
          <p:spPr>
            <a:xfrm>
              <a:off x="30710519" y="11364179"/>
              <a:ext cx="1776900" cy="17346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" name="Google Shape;118;p1"/>
            <p:cNvCxnSpPr/>
            <p:nvPr/>
          </p:nvCxnSpPr>
          <p:spPr>
            <a:xfrm>
              <a:off x="32001200" y="12955670"/>
              <a:ext cx="365700" cy="0"/>
            </a:xfrm>
            <a:prstGeom prst="straightConnector1">
              <a:avLst/>
            </a:prstGeom>
            <a:noFill/>
            <a:ln w="34925" cap="flat" cmpd="sng">
              <a:solidFill>
                <a:srgbClr val="807F8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84" name="Google Shape;119;p1"/>
            <p:cNvCxnSpPr/>
            <p:nvPr/>
          </p:nvCxnSpPr>
          <p:spPr>
            <a:xfrm>
              <a:off x="31629503" y="12281806"/>
              <a:ext cx="733500" cy="0"/>
            </a:xfrm>
            <a:prstGeom prst="straightConnector1">
              <a:avLst/>
            </a:prstGeom>
            <a:noFill/>
            <a:ln w="57150" cap="flat" cmpd="sng">
              <a:solidFill>
                <a:srgbClr val="C43D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85" name="Google Shape;120;p1"/>
            <p:cNvGrpSpPr/>
            <p:nvPr/>
          </p:nvGrpSpPr>
          <p:grpSpPr>
            <a:xfrm>
              <a:off x="31694421" y="12531373"/>
              <a:ext cx="673500" cy="174833"/>
              <a:chOff x="294155" y="3559219"/>
              <a:chExt cx="733500" cy="260400"/>
            </a:xfrm>
          </p:grpSpPr>
          <p:cxnSp>
            <p:nvCxnSpPr>
              <p:cNvPr id="192" name="Google Shape;121;p1"/>
              <p:cNvCxnSpPr/>
              <p:nvPr/>
            </p:nvCxnSpPr>
            <p:spPr>
              <a:xfrm>
                <a:off x="294155" y="3689468"/>
                <a:ext cx="7335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337BB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" name="Google Shape;122;p1"/>
              <p:cNvCxnSpPr/>
              <p:nvPr/>
            </p:nvCxnSpPr>
            <p:spPr>
              <a:xfrm>
                <a:off x="1015403" y="3559219"/>
                <a:ext cx="0" cy="260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337BB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86" name="Google Shape;123;p1"/>
            <p:cNvSpPr txBox="1"/>
            <p:nvPr/>
          </p:nvSpPr>
          <p:spPr>
            <a:xfrm>
              <a:off x="30688219" y="12102149"/>
              <a:ext cx="9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4;p1"/>
            <p:cNvSpPr txBox="1"/>
            <p:nvPr/>
          </p:nvSpPr>
          <p:spPr>
            <a:xfrm>
              <a:off x="30691825" y="12438742"/>
              <a:ext cx="1171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5;p1"/>
            <p:cNvSpPr txBox="1"/>
            <p:nvPr/>
          </p:nvSpPr>
          <p:spPr>
            <a:xfrm>
              <a:off x="30688219" y="12782546"/>
              <a:ext cx="136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weak influence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" name="Google Shape;126;p1"/>
            <p:cNvPicPr preferRelativeResize="0"/>
            <p:nvPr/>
          </p:nvPicPr>
          <p:blipFill rotWithShape="1">
            <a:blip r:embed="rId22">
              <a:alphaModFix/>
            </a:blip>
            <a:srcRect r="4532" b="11079"/>
            <a:stretch/>
          </p:blipFill>
          <p:spPr>
            <a:xfrm>
              <a:off x="31620078" y="11721299"/>
              <a:ext cx="752498" cy="355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27;p1"/>
            <p:cNvSpPr txBox="1"/>
            <p:nvPr/>
          </p:nvSpPr>
          <p:spPr>
            <a:xfrm>
              <a:off x="30698725" y="11760617"/>
              <a:ext cx="75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8;p1"/>
            <p:cNvSpPr txBox="1"/>
            <p:nvPr/>
          </p:nvSpPr>
          <p:spPr>
            <a:xfrm>
              <a:off x="30710516" y="11355256"/>
              <a:ext cx="177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29;p1"/>
          <p:cNvSpPr txBox="1"/>
          <p:nvPr/>
        </p:nvSpPr>
        <p:spPr>
          <a:xfrm>
            <a:off x="18337348" y="8849098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141;p1"/>
          <p:cNvSpPr txBox="1"/>
          <p:nvPr/>
        </p:nvSpPr>
        <p:spPr>
          <a:xfrm>
            <a:off x="18337348" y="14157504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143;p1"/>
          <p:cNvSpPr txBox="1"/>
          <p:nvPr/>
        </p:nvSpPr>
        <p:spPr>
          <a:xfrm>
            <a:off x="28499939" y="14940812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157;p1"/>
          <p:cNvSpPr txBox="1"/>
          <p:nvPr/>
        </p:nvSpPr>
        <p:spPr>
          <a:xfrm>
            <a:off x="25083170" y="14940812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142;p1"/>
          <p:cNvSpPr txBox="1"/>
          <p:nvPr/>
        </p:nvSpPr>
        <p:spPr>
          <a:xfrm>
            <a:off x="21658220" y="14940812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Title 1"/>
          <p:cNvSpPr txBox="1">
            <a:spLocks/>
          </p:cNvSpPr>
          <p:nvPr/>
        </p:nvSpPr>
        <p:spPr>
          <a:xfrm>
            <a:off x="28517187" y="19710006"/>
            <a:ext cx="3957097" cy="446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pPr algn="l"/>
            <a:r>
              <a:rPr lang="en-US" sz="1800" b="1" dirty="0">
                <a:solidFill>
                  <a:srgbClr val="16693F"/>
                </a:solidFill>
              </a:rPr>
              <a:t>*Some new features are only available in </a:t>
            </a:r>
            <a:r>
              <a:rPr lang="en-US" sz="1800" b="1" dirty="0" err="1">
                <a:solidFill>
                  <a:srgbClr val="16693F"/>
                </a:solidFill>
              </a:rPr>
              <a:t>GRNsight</a:t>
            </a:r>
            <a:r>
              <a:rPr lang="en-US" sz="1800" b="1" dirty="0">
                <a:solidFill>
                  <a:srgbClr val="16693F"/>
                </a:solidFill>
              </a:rPr>
              <a:t> v7.0.12 beta.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206951" y="21534860"/>
            <a:ext cx="632041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Model is coded in MATLAB.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Input Excel workbook contains:</a:t>
            </a:r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Network adjacency matrix</a:t>
            </a:r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Timecourse expression data</a:t>
            </a:r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mRNA degradation rates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Output workbook contains optimized:</a:t>
            </a:r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Production rates, </a:t>
            </a:r>
            <a:r>
              <a:rPr 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Threshold </a:t>
            </a:r>
            <a:r>
              <a:rPr 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‒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Weight parameters, </a:t>
            </a:r>
            <a:r>
              <a:rPr lang="en-US" sz="2000" b="1" i="1">
                <a:latin typeface="Times New Roman"/>
                <a:cs typeface="Times New Roman"/>
              </a:rPr>
              <a:t>w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, give the direction (activation or repression) and magnitude of the regulatory relationship</a:t>
            </a: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12139550" y="20615587"/>
            <a:ext cx="19882368" cy="1242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US" sz="3600" b="1" dirty="0" err="1">
                <a:solidFill>
                  <a:srgbClr val="16693F"/>
                </a:solidFill>
              </a:rPr>
              <a:t>GRNsight</a:t>
            </a:r>
            <a:r>
              <a:rPr lang="en-US" sz="3600" b="1" dirty="0">
                <a:solidFill>
                  <a:srgbClr val="16693F"/>
                </a:solidFill>
              </a:rPr>
              <a:t> can now be used to visualize protein-protein physical interaction (PPI) networks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1921909" y="21764416"/>
            <a:ext cx="77638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previously created a backend database for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with SGD regulation data gathered from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YeastMine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have now included SGD-derived Protein-Protein Physical Interactions (PPI) in the database.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Users can now select proteins that they want to include in the PPI network from within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8303067" y="7604689"/>
            <a:ext cx="4904289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 list of transcriptional regulators for the 18 genes of the Aim32p PPI network were obtained from SGD.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 total of 64 unique regulators (out of 159 total) were annotated to the 18 Aim32p PPI genes.</a:t>
            </a:r>
          </a:p>
          <a:p>
            <a:pPr marL="690563" lvl="1" indent="-2413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They were mostly annotations from high-throughput data.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 number of regulators annotated per gene:</a:t>
            </a:r>
          </a:p>
          <a:p>
            <a:pPr marL="690563" lvl="8" indent="-23018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Minimum: 0 (OSM1) </a:t>
            </a:r>
          </a:p>
          <a:p>
            <a:pPr marL="690563" lvl="8" indent="-23018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Maximum: 20 (HSC82)</a:t>
            </a:r>
          </a:p>
          <a:p>
            <a:pPr marL="690563" lvl="8" indent="-23018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Median: 7</a:t>
            </a:r>
          </a:p>
          <a:p>
            <a:pPr marL="690563" lvl="8" indent="-23018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Average: 9</a:t>
            </a:r>
          </a:p>
          <a:p>
            <a:pPr marL="690563" lvl="8" indent="-23018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Mode: 4 </a:t>
            </a:r>
          </a:p>
          <a:p>
            <a:pPr marL="117475" lvl="8" indent="-117475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lvl="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 most common regulators, FKH1, FKH2, and GCN5, were annotated to 8 genes.</a:t>
            </a:r>
          </a:p>
          <a:p>
            <a:pPr marL="117475" lvl="8" indent="-117475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3838" lvl="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GRNs were generated from transcriptional regulators annotated in common among the genes.</a:t>
            </a:r>
          </a:p>
          <a:p>
            <a:pPr marL="914400" lvl="8" indent="-354013"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23 regulators annotated to</a:t>
            </a:r>
          </a:p>
          <a:p>
            <a:pPr marL="914400" lvl="8" indent="-354013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 3 or more genes</a:t>
            </a:r>
          </a:p>
          <a:p>
            <a:pPr marL="914400" lvl="8" indent="-354013">
              <a:buAutoNum type="arabicPeriod" startAt="2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18 regulators annotated to</a:t>
            </a:r>
          </a:p>
          <a:p>
            <a:pPr marL="560387" lvl="8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 4 or more genes</a:t>
            </a:r>
          </a:p>
          <a:p>
            <a:pPr marL="914400" lvl="8" indent="-354013">
              <a:buAutoNum type="arabicPeriod" startAt="3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11 regulators annotated to </a:t>
            </a:r>
          </a:p>
          <a:p>
            <a:pPr marL="914400" lvl="8" indent="-354013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 5 or more genes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6319008" y="18916035"/>
            <a:ext cx="3576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6693F"/>
                </a:solidFill>
              </a:rPr>
              <a:t>Future Directions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1556207" y="12272560"/>
            <a:ext cx="1611841" cy="879894"/>
            <a:chOff x="3096883" y="3252158"/>
            <a:chExt cx="5357004" cy="2924355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23"/>
            <a:srcRect l="33867" t="47104" r="7548" b="5013"/>
            <a:stretch/>
          </p:blipFill>
          <p:spPr>
            <a:xfrm>
              <a:off x="3096883" y="3252158"/>
              <a:ext cx="5357004" cy="2924355"/>
            </a:xfrm>
            <a:prstGeom prst="rect">
              <a:avLst/>
            </a:prstGeom>
          </p:spPr>
        </p:pic>
        <p:sp>
          <p:nvSpPr>
            <p:cNvPr id="145" name="Rectangle 144"/>
            <p:cNvSpPr/>
            <p:nvPr/>
          </p:nvSpPr>
          <p:spPr>
            <a:xfrm>
              <a:off x="3098208" y="5503652"/>
              <a:ext cx="181155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B939648-886A-3361-15A0-70B28BE6F876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4906" t="17042" r="68080" b="28965"/>
          <a:stretch/>
        </p:blipFill>
        <p:spPr>
          <a:xfrm>
            <a:off x="18595242" y="8837066"/>
            <a:ext cx="3111516" cy="5348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474FCA-6697-1F78-9F4C-8B081D0239E9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5354" t="28878" r="68305" b="28859"/>
          <a:stretch/>
        </p:blipFill>
        <p:spPr>
          <a:xfrm>
            <a:off x="18677153" y="14134202"/>
            <a:ext cx="2988264" cy="418651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07E199-1501-F0D5-5074-AF925557D344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40784" t="23240" r="33749" b="10353"/>
          <a:stretch/>
        </p:blipFill>
        <p:spPr>
          <a:xfrm>
            <a:off x="12884648" y="24820853"/>
            <a:ext cx="4657245" cy="657837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6A583E6-D6A9-9031-B409-BBFBCEFD1A60}"/>
              </a:ext>
            </a:extLst>
          </p:cNvPr>
          <p:cNvGrpSpPr/>
          <p:nvPr/>
        </p:nvGrpSpPr>
        <p:grpSpPr>
          <a:xfrm>
            <a:off x="19685740" y="22247651"/>
            <a:ext cx="12376458" cy="7271565"/>
            <a:chOff x="18595241" y="22230640"/>
            <a:chExt cx="12376458" cy="727156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51FF3D-B067-5D8D-C315-190920E10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1481" t="19210" r="2103" b="7385"/>
            <a:stretch/>
          </p:blipFill>
          <p:spPr>
            <a:xfrm>
              <a:off x="18595241" y="22230640"/>
              <a:ext cx="12145973" cy="7271565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CD63F4-0324-339E-E0E7-640FDAC5A818}"/>
                </a:ext>
              </a:extLst>
            </p:cNvPr>
            <p:cNvSpPr/>
            <p:nvPr/>
          </p:nvSpPr>
          <p:spPr>
            <a:xfrm>
              <a:off x="30669730" y="22230640"/>
              <a:ext cx="301969" cy="7271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21346B1-BE3C-AD18-FDC0-022F23E258CE}"/>
              </a:ext>
            </a:extLst>
          </p:cNvPr>
          <p:cNvSpPr txBox="1"/>
          <p:nvPr/>
        </p:nvSpPr>
        <p:spPr>
          <a:xfrm>
            <a:off x="17959696" y="29797593"/>
            <a:ext cx="1428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of an 18-protein, 81-edge network representing proteins that interact with Aim32p.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Aim32p is a dual-localized 2Fe-2S mitochondrial protein that functions in redox quality control.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Unlike GRNs, PPI graphs have undirected edges of uniform thickness and black color and </a:t>
            </a:r>
          </a:p>
          <a:p>
            <a:pPr marL="223838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 not display expression data on the nodes.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3941531-762D-A6CA-F6D3-574D554782B2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40379" t="13178" r="25406" b="81227"/>
          <a:stretch/>
        </p:blipFill>
        <p:spPr>
          <a:xfrm>
            <a:off x="25427604" y="21764416"/>
            <a:ext cx="6257432" cy="55424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F7C5C78-1F9D-BE69-26FE-7B7884A766B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1587" t="19123" r="2361" b="3106"/>
          <a:stretch/>
        </p:blipFill>
        <p:spPr>
          <a:xfrm>
            <a:off x="33441444" y="8119542"/>
            <a:ext cx="4904289" cy="312778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2704762-EA88-C3E0-8284-2ECDBF4EFD70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31549" t="19840" r="2472" b="5303"/>
          <a:stretch/>
        </p:blipFill>
        <p:spPr>
          <a:xfrm>
            <a:off x="33441444" y="11890109"/>
            <a:ext cx="4879031" cy="299840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9C1E0E5-640C-207E-9058-5A2A294370E5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32421" t="22044" r="3623" b="8931"/>
          <a:stretch/>
        </p:blipFill>
        <p:spPr>
          <a:xfrm>
            <a:off x="33441444" y="15611834"/>
            <a:ext cx="4898915" cy="286393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7A5C750-2BC6-644F-DCA1-012EF9B5AE0A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40943" t="28341" r="38902" b="66698"/>
          <a:stretch/>
        </p:blipFill>
        <p:spPr>
          <a:xfrm>
            <a:off x="33441444" y="11394507"/>
            <a:ext cx="3685917" cy="4913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0823C58-161E-126C-31B8-F82AF7C0E485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40880" t="27099" r="38965" b="67067"/>
          <a:stretch/>
        </p:blipFill>
        <p:spPr>
          <a:xfrm>
            <a:off x="33441444" y="7546630"/>
            <a:ext cx="3685917" cy="5779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C0C96B-2D04-4795-87FF-F34820F37807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40803" t="27275" r="38811" b="67049"/>
          <a:stretch/>
        </p:blipFill>
        <p:spPr>
          <a:xfrm>
            <a:off x="33441444" y="15050918"/>
            <a:ext cx="3728132" cy="562271"/>
          </a:xfrm>
          <a:prstGeom prst="rect">
            <a:avLst/>
          </a:prstGeom>
        </p:spPr>
      </p:pic>
      <p:sp>
        <p:nvSpPr>
          <p:cNvPr id="75" name="Google Shape;129;p1">
            <a:extLst>
              <a:ext uri="{FF2B5EF4-FFF2-40B4-BE49-F238E27FC236}">
                <a16:creationId xmlns:a16="http://schemas.microsoft.com/office/drawing/2014/main" id="{A7F49E69-AB33-8024-4823-F65150F67BA4}"/>
              </a:ext>
            </a:extLst>
          </p:cNvPr>
          <p:cNvSpPr txBox="1"/>
          <p:nvPr/>
        </p:nvSpPr>
        <p:spPr>
          <a:xfrm>
            <a:off x="33073462" y="7569567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141;p1">
            <a:extLst>
              <a:ext uri="{FF2B5EF4-FFF2-40B4-BE49-F238E27FC236}">
                <a16:creationId xmlns:a16="http://schemas.microsoft.com/office/drawing/2014/main" id="{5CD89B68-D600-6DDF-1CDF-2C11E3DDEDD4}"/>
              </a:ext>
            </a:extLst>
          </p:cNvPr>
          <p:cNvSpPr txBox="1"/>
          <p:nvPr/>
        </p:nvSpPr>
        <p:spPr>
          <a:xfrm>
            <a:off x="33073462" y="11381524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142;p1">
            <a:extLst>
              <a:ext uri="{FF2B5EF4-FFF2-40B4-BE49-F238E27FC236}">
                <a16:creationId xmlns:a16="http://schemas.microsoft.com/office/drawing/2014/main" id="{55A2B337-3358-77C5-215B-10807F7414B5}"/>
              </a:ext>
            </a:extLst>
          </p:cNvPr>
          <p:cNvSpPr txBox="1"/>
          <p:nvPr/>
        </p:nvSpPr>
        <p:spPr>
          <a:xfrm>
            <a:off x="33073462" y="15070383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C33B3B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C3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00F55C-DCF3-AD9F-C80F-8A7F1EC2EB34}"/>
              </a:ext>
            </a:extLst>
          </p:cNvPr>
          <p:cNvSpPr txBox="1"/>
          <p:nvPr/>
        </p:nvSpPr>
        <p:spPr>
          <a:xfrm>
            <a:off x="33426538" y="19537882"/>
            <a:ext cx="936156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383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Automate the process of toggling between a particular PPI network and the GRN that regulates the genes encoding the proteins in the PPI network, as shown above.</a:t>
            </a:r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Update the backend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GRN and PPI databases with 2024 data from SGD.</a:t>
            </a:r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Provide additional time-course expression datasets for users to visualize on </a:t>
            </a: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the GRN nodes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90563" lvl="1" indent="-223838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Students in the Spring 2024 Biology 367 Biological Databases course at LMU will be processing two additional expression datasets for inclusion in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GRNsight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1497</Words>
  <Application>Microsoft Office PowerPoint</Application>
  <PresentationFormat>Custom</PresentationFormat>
  <Paragraphs>152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MS PGothic</vt:lpstr>
      <vt:lpstr>Arial</vt:lpstr>
      <vt:lpstr>Calibri</vt:lpstr>
      <vt:lpstr>Symbol</vt:lpstr>
      <vt:lpstr>Times New Roman</vt:lpstr>
      <vt:lpstr>Office Theme</vt:lpstr>
      <vt:lpstr>Equation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Dahlquist, Kam</cp:lastModifiedBy>
  <cp:revision>182</cp:revision>
  <cp:lastPrinted>2022-08-12T23:50:16Z</cp:lastPrinted>
  <dcterms:modified xsi:type="dcterms:W3CDTF">2024-03-01T00:42:58Z</dcterms:modified>
</cp:coreProperties>
</file>